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71" r:id="rId4"/>
    <p:sldId id="272" r:id="rId5"/>
    <p:sldId id="273" r:id="rId6"/>
    <p:sldId id="287" r:id="rId7"/>
    <p:sldId id="274" r:id="rId8"/>
    <p:sldId id="275" r:id="rId9"/>
    <p:sldId id="276" r:id="rId10"/>
    <p:sldId id="279" r:id="rId11"/>
    <p:sldId id="280" r:id="rId12"/>
    <p:sldId id="281" r:id="rId13"/>
    <p:sldId id="284" r:id="rId14"/>
    <p:sldId id="282" r:id="rId15"/>
    <p:sldId id="283" r:id="rId16"/>
    <p:sldId id="278" r:id="rId17"/>
    <p:sldId id="285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83436" autoAdjust="0"/>
  </p:normalViewPr>
  <p:slideViewPr>
    <p:cSldViewPr snapToGrid="0">
      <p:cViewPr varScale="1">
        <p:scale>
          <a:sx n="114" d="100"/>
          <a:sy n="114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3B89-4A60-4D07-9C90-4319F95434BB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744F9-C821-4635-B224-13D83DE8AE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23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PLACEHOLDER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744F9-C821-4635-B224-13D83DE8AE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42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Judges – Point them out + Loose mention of experiences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397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Judges – Point them out + Loose mention of experiences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041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Judges – Point them out + Loose mention of experiences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362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Judges – Point them out + Loose mention of experiences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8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Welcome – Introductory Notes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523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Point out Agenda Again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Anyone who needs team assistance, or experienced any early issues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This entire floor is yours to use, yours to explore, yours to create – look forward to 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374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Away you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744F9-C821-4635-B224-13D83DE8AE4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83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Welcome – Introductory Notes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7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Objectives of the Hackathon – AI for Good / Learning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65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Discuss Belfast / Derry – How we are connecting.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Thanks Peter Devine / Thanks Russell Kane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7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Agenda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70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Thank The Team – Point Out the Mentors on your location.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161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Sponsors – Point out Bazaar Voice as the diamond sponsor.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744F9-C821-4635-B224-13D83DE8AE4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914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Mention slack – GitHub resources – </a:t>
            </a:r>
            <a:r>
              <a:rPr lang="en-GB" dirty="0" err="1"/>
              <a:t>Wifi</a:t>
            </a:r>
            <a:r>
              <a:rPr lang="en-GB" dirty="0"/>
              <a:t> 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86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Judges – Point them out + Loose mention of experiences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866EE1-2850-4C18-8834-1AEF4E437B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13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B44-75F4-46FA-9B5A-EFDDD0F7E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A7EAE-3586-4433-90D7-FA8BA3489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E0D80-B739-4F6A-9278-92BA80C3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9A536-76E5-410E-B2CB-3F3E96C6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AC41-FB7A-46CF-81E9-9B0E678A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8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4CFB-B0F8-4412-9FDD-E841F4E1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A6D29-AAFC-4FB0-9776-938C1D145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B633D-9431-43CF-A52C-95E8B15A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1519F-725A-41F9-A4EF-553CCBEB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87A97-1AC0-4A47-8B00-A5AA8FE3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95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6AFB8-9512-4843-8E00-AC0DB8C0B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88220-97F4-4951-9C48-BCBA38D9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6D501-4803-4F09-BA95-4FC1656B0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56651-F530-477D-835D-C2A00A71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3D8F-4F1A-44AF-AF18-038CFD78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434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BA5A-6CEA-472E-A6AC-2D8933FD9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56B80-400D-4A7A-B6E7-BE28E9ED8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14662-D952-434E-BBEF-8564A629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6A9A9-64E7-457D-B245-1842FB03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92E3B-C0E4-427E-9DB1-FD1E8DEC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60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EB41-2B05-4541-A78F-C65507F1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BCC9A-367B-48B2-963D-84E17C17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28C9-44EF-428A-BBD0-FC310A97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63E79-B775-4D91-A0A9-B3F238AC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1C008-9A98-4C71-AF83-FB4BCB0F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5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A694-E46B-4ECE-9B14-A1CCA9C3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487E6-A59A-4E70-B77E-BE5E77B3C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15466-D9F3-476D-B5A8-A9A0C1C96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DB3B2-2BA6-405F-ADB8-8863067A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5310-DA9C-4E30-B801-ADA504E5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52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1E3C-F6F8-430A-A464-C8217EE8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A3F21-5B03-4B7F-9164-2854439FF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030C6-7819-43AD-9460-8E80E2942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248AF-CE82-4283-817E-C0D8013D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B87FB-21FC-4D89-B5FC-8B55596D0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8DC5-83BD-4C71-9198-7FF293BA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69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7C2E-58B3-42B5-8115-B13B13FC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3D1D1-2039-4DB8-A42F-E737A1CD1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4F73D-2EB2-4649-8AFD-DDDF8321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635F2-7B57-47D9-9EE5-DFC9CB41C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55C2B-5E7F-41E1-9856-70F27522B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36AE6-0B84-4861-B058-455B7224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3FB77-9198-4A7F-B673-8F7B0D30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E7FDC-A4A9-4C0E-8CD9-068B2223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984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35EE-BF99-4675-B46E-396921F4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6913D-8EC8-499D-92E7-EF0C47A1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0A21A-9F02-48AC-B379-DCCB228B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3316B-3EF8-40E5-9CA9-FD5318D1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959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B0D3B2-C561-401C-A5D1-D3D81E22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A2FDD-271F-48E3-B2A4-8B94B9C9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1D46F-21FD-4953-A553-000F13E4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3BE3-EFD9-441B-957A-E00F4803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E0924-1EF4-43BA-A29E-E8DCE4C5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C5C32-1E73-4069-90F7-D9542F41F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377EA-76CB-4D67-9EC4-685D739A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06275-813B-45FC-83C0-0759587D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8F83A-B136-4B1C-9CCC-5E65CDA2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29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64B8-3392-40D1-B38B-02C34634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73BB-1F54-4FDA-83FD-9BB3E311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CB30F-5722-4B08-9F6A-F0846B10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CDDE5-95B7-4CA5-A07B-1A91CCD81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EE4F-3FAE-4BEE-B223-303CC12C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35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CA4B-8A34-4B7B-AD5C-D57FC22C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ED788-FC93-4C4F-A90A-5973516B5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431CC-D66D-43B2-AA67-CA104EA13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97FAF-40F2-437A-B373-C348E9A8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2D969-A1AA-4A60-B08A-66686C7F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6FEF5-912C-4F6B-9CFA-A19DB028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46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BB2A-AD55-4CA8-9378-F5BBF3A7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F1ED9-E815-40C1-BF64-F16D8FA8B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84137-A621-4251-B67A-9E3BC455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11528-60B6-489E-BEB3-D71ADA6C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16F0D-AE70-486C-BA2A-2BA1F57A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08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3763C8-9D3E-4E41-80BC-60238566E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EB530F-0289-424F-9794-580EB966F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2D61B-9B2C-4395-B863-D207DD91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774C4-2687-44CA-B775-6EE459B4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A2E4-6D86-4B0C-A86A-4D507EF0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82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C777-8ED8-4300-B0D1-76C24172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791A8-BBFD-45DE-B60C-FEA7EF45B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97E76-E154-42D4-B37A-9DFC48DA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88D9A-387C-4DE2-AC76-5FDD36708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82FB-550A-4D70-97B8-806739EC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80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90A4-DD67-4E8D-9F33-AC7E068E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E045-D890-4EA0-A264-C3AD01266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FEEF5-6C7D-4441-AC70-6FD8669FD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07DD1-9888-4F51-8D57-A77E3C4B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A368D-9036-46B1-BB84-D4109B4C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2E993-4527-4161-A646-BBF30C79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4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0E9E-11D3-4C24-9389-13C9B6E6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946C-8E50-406A-A980-A7C3AF050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B5AED-82EC-4FC7-B4B2-3AC3D83AA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D2062-CD43-4146-995A-7C88C8A2C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C2EA3-0A7B-4D0F-A0C0-F261F3990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8883D-7900-4251-8B30-42259018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4B9E8C-58A2-4B59-B34A-97AA41B4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AB66-67E6-4889-A852-7A1445D9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35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9877-A4B4-4745-BF48-ED526A43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47F61-223C-46EC-994C-725B9A479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5F423-4833-4428-9B1C-931E404B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903E8-5745-41BE-A876-CF425DA1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5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AB2DB5-EEFC-492C-8072-DE879E963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F452A-CDB7-44F3-8698-8A6D07FB1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56045-431E-469B-B25B-E090DAF0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04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078F-A2A2-461A-8FCE-37EC5931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A2993-9644-40D2-8F1B-DE0632626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939FF-CDAF-42E4-BB9D-57823A4AB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DEDF8-79CD-46DF-8C67-1E2A0051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13DE2-C417-4DB8-BA9C-035E16B3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78E65-96D5-4814-8313-F3ACD94F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1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58CF-E41D-4F1E-B2F0-62F5A5B3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C4AFD-375E-4B31-9E14-434D6370B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8945C-B8CD-4F2C-8FF5-B2EDD9FF5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0479E-D9E0-4059-BCA4-5E85B7E48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DFFCA-4C1E-44FB-8BA3-26210895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42173-3D45-4A61-A222-FC3736D4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59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5B80B2-9A3D-4748-AA53-86C28E56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C1187-64E2-47F6-8E01-EBB6A7C9E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FA737-5C92-4341-83B5-2CB747041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94EB2-71E4-4AD2-9EB1-98D6143C1080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3ECE9-3D6A-4561-B24E-71607700C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66367-A80C-4339-9DED-3AC316774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6F8C3-9A63-4DE2-B586-8FC229C20C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47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6D3F7-801E-48C0-BABE-7B30F295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8DA5F-386E-4181-9681-E592E6927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51757-0C81-4B91-BF25-CB5320538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93622-DC6F-4F52-B747-14263A5D1DE8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7D083-905E-4676-AEB4-E6CB822F1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D94E4-0E98-4DA5-9CA0-BE0E62644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78416-6464-453F-901F-3B4260087C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2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www.google.co.uk/url?sa=i&amp;rct=j&amp;q=&amp;esrc=s&amp;source=images&amp;cd=&amp;ved=2ahUKEwjgwPCE573hAhWMAmMBHVszAPIQjRx6BAgBEAU&amp;url=%2Furl%3Fsa%3Di%26rct%3Dj%26q%3D%26esrc%3Ds%26source%3Dimages%26cd%3D%26ved%3D2ahUKEwjY0t2B573hAhUBzoUKHfthBFYQjRx6BAgBEAU%26url%3Dhttps%253A%252F%252Fwww.ulster.ac.uk%252F%26psig%3DAOvVaw3dWmEVvd80cF_2dVJHssQv%26ust%3D1554720412368598&amp;psig=AOvVaw3dWmEVvd80cF_2dVJHssQv&amp;ust=1554720412368598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14.jpg"/><Relationship Id="rId12" Type="http://schemas.openxmlformats.org/officeDocument/2006/relationships/hyperlink" Target="https://www.google.co.uk/url?sa=i&amp;rct=j&amp;q=&amp;esrc=s&amp;source=images&amp;cd=&amp;ved=2ahUKEwiKxevki8bhAhURmRoKHcLUB-sQjRx6BAgBEAU&amp;url=https%3A%2F%2Fcommons.wikimedia.org%2Fwiki%2FFile%3AIntel-logo.svg&amp;psig=AOvVaw0NWdeYpFc0r6djbPBV2Lts&amp;ust=1555005160481142" TargetMode="Externa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5" Type="http://schemas.openxmlformats.org/officeDocument/2006/relationships/image" Target="../media/image21.jp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g"/><Relationship Id="rId1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hyperlink" Target="https://www.google.co.uk/url?sa=i&amp;rct=j&amp;q=&amp;esrc=s&amp;source=images&amp;cd=&amp;ved=2ahUKEwiyr-Wm8r3hAhUGxYUKHVbuCU0QjRx6BAgBEAU&amp;url=https%3A%2F%2Fslackhq.com%2Fsay-hello-new-logo&amp;psig=AOvVaw0YPucMJQSm4-nVWRmK6XMT&amp;ust=1554723442708042" TargetMode="Externa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DE2D55-DEA3-4032-8B5B-D48618F6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" y="2339"/>
            <a:ext cx="12186024" cy="68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6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741783" y="1041805"/>
            <a:ext cx="9305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i="1" dirty="0">
                <a:solidFill>
                  <a:prstClr val="black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Hackathon Judges</a:t>
            </a:r>
            <a:endParaRPr kumimoji="0" lang="en-GB" sz="4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gal" panose="02040503050203030202" pitchFamily="18" charset="0"/>
              <a:ea typeface="+mn-ea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87B6C-BF8A-4747-9887-6314019B7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12" y="866696"/>
            <a:ext cx="944550" cy="944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E181EC-AF8F-4669-832E-A59BDA3C13C2}"/>
              </a:ext>
            </a:extLst>
          </p:cNvPr>
          <p:cNvSpPr txBox="1"/>
          <p:nvPr/>
        </p:nvSpPr>
        <p:spPr>
          <a:xfrm>
            <a:off x="1283662" y="2527159"/>
            <a:ext cx="136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2400" i="1" dirty="0">
                <a:latin typeface="+mj-lt"/>
                <a:cs typeface="Mangal" panose="02040503050203030202" pitchFamily="18" charset="0"/>
              </a:rPr>
              <a:t>Paul Hill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79C26-EB61-42C6-904D-54F040644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69" y="3255228"/>
            <a:ext cx="1716603" cy="1716603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643FDA-9207-436D-BE30-6D22C9A1CC9C}"/>
              </a:ext>
            </a:extLst>
          </p:cNvPr>
          <p:cNvSpPr txBox="1"/>
          <p:nvPr/>
        </p:nvSpPr>
        <p:spPr>
          <a:xfrm>
            <a:off x="3555096" y="2514404"/>
            <a:ext cx="1879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2400" i="1" dirty="0">
                <a:latin typeface="+mj-lt"/>
                <a:cs typeface="Mangal" panose="02040503050203030202" pitchFamily="18" charset="0"/>
              </a:rPr>
              <a:t>Tracey Walsh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1841E-EE7A-4823-A391-2AECCA368C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7" t="16105" r="26963"/>
          <a:stretch/>
        </p:blipFill>
        <p:spPr>
          <a:xfrm>
            <a:off x="3595411" y="3185519"/>
            <a:ext cx="1799054" cy="1830511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DC78CD-4632-4625-96CD-8EB94429BC33}"/>
              </a:ext>
            </a:extLst>
          </p:cNvPr>
          <p:cNvSpPr txBox="1"/>
          <p:nvPr/>
        </p:nvSpPr>
        <p:spPr>
          <a:xfrm>
            <a:off x="9354058" y="2514405"/>
            <a:ext cx="2169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2400" i="1" dirty="0">
                <a:latin typeface="+mj-lt"/>
                <a:cs typeface="Mangal" panose="02040503050203030202" pitchFamily="18" charset="0"/>
              </a:rPr>
              <a:t>Austin / Jordan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459E81-78C7-4B2B-83C7-104E0715E8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6"/>
          <a:stretch/>
        </p:blipFill>
        <p:spPr>
          <a:xfrm>
            <a:off x="9521327" y="3079299"/>
            <a:ext cx="1051643" cy="1986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900540-7AE1-4620-B2FC-9A1E9A3057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2" r="31409"/>
          <a:stretch/>
        </p:blipFill>
        <p:spPr>
          <a:xfrm>
            <a:off x="10572970" y="3161030"/>
            <a:ext cx="650547" cy="190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F82622-FF9F-4EBA-B5BA-8F4CCC53D962}"/>
              </a:ext>
            </a:extLst>
          </p:cNvPr>
          <p:cNvSpPr txBox="1"/>
          <p:nvPr/>
        </p:nvSpPr>
        <p:spPr>
          <a:xfrm>
            <a:off x="6374067" y="2514404"/>
            <a:ext cx="1879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2400" i="1" dirty="0">
                <a:latin typeface="+mj-lt"/>
                <a:cs typeface="Mangal" panose="02040503050203030202" pitchFamily="18" charset="0"/>
              </a:rPr>
              <a:t>Derek Collins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F9A7B2-E264-40A4-9DE3-175B429377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80" y="3185519"/>
            <a:ext cx="1799055" cy="19821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3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530002" y="816606"/>
            <a:ext cx="9305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i="1" dirty="0">
                <a:solidFill>
                  <a:prstClr val="black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Hackathon Challenges / Data</a:t>
            </a:r>
            <a:endParaRPr kumimoji="0" lang="en-GB" sz="4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gal" panose="02040503050203030202" pitchFamily="18" charset="0"/>
              <a:ea typeface="+mn-ea"/>
              <a:cs typeface="Mangal" panose="02040503050203030202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D8BC4-1347-446B-8B46-A5F747A53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836" y="665309"/>
            <a:ext cx="829290" cy="8292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32E7B5-EF8F-4CFE-8D8A-198D1D67FE9C}"/>
              </a:ext>
            </a:extLst>
          </p:cNvPr>
          <p:cNvSpPr txBox="1"/>
          <p:nvPr/>
        </p:nvSpPr>
        <p:spPr>
          <a:xfrm>
            <a:off x="530002" y="6041394"/>
            <a:ext cx="10729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  <a:cs typeface="Mangal" panose="02040503050203030202" pitchFamily="18" charset="0"/>
              </a:rPr>
              <a:t>*For more detail, refer to the detailed descriptions on GitHub.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CE7A6-68CE-4F9E-9038-FE3DF01BF173}"/>
              </a:ext>
            </a:extLst>
          </p:cNvPr>
          <p:cNvSpPr txBox="1"/>
          <p:nvPr/>
        </p:nvSpPr>
        <p:spPr>
          <a:xfrm>
            <a:off x="904011" y="1949823"/>
            <a:ext cx="1072961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CHALLENGE 1: BAZAAR VOICE</a:t>
            </a:r>
          </a:p>
          <a:p>
            <a:r>
              <a:rPr lang="en-GB" sz="1600" dirty="0"/>
              <a:t> </a:t>
            </a:r>
          </a:p>
          <a:p>
            <a:r>
              <a:rPr lang="en-GB" sz="1600" dirty="0"/>
              <a:t>For our challenge, we’ll </a:t>
            </a:r>
            <a:r>
              <a:rPr lang="en-GB" sz="1600" b="1" dirty="0"/>
              <a:t>provide two datasets</a:t>
            </a:r>
            <a:r>
              <a:rPr lang="en-GB" sz="1600" dirty="0"/>
              <a:t>. One dataset of fake reviews, that have been produced by a model, and then a dataset of real reviews. Your task is to develop a model that can </a:t>
            </a:r>
            <a:r>
              <a:rPr lang="en-GB" sz="1600" b="1" dirty="0"/>
              <a:t>classify a review as fake or authentic</a:t>
            </a:r>
            <a:r>
              <a:rPr lang="en-GB" dirty="0"/>
              <a:t>.</a:t>
            </a:r>
          </a:p>
          <a:p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CHALLENGE 2: PELTARIAN</a:t>
            </a:r>
          </a:p>
          <a:p>
            <a:r>
              <a:rPr lang="en-GB" sz="2400" dirty="0">
                <a:latin typeface="+mj-lt"/>
                <a:cs typeface="Mangal" panose="02040503050203030202" pitchFamily="18" charset="0"/>
              </a:rPr>
              <a:t>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CHALLENGE 3: INTEL</a:t>
            </a:r>
          </a:p>
          <a:p>
            <a:r>
              <a:rPr lang="en-GB" sz="2400" dirty="0">
                <a:latin typeface="+mj-lt"/>
                <a:cs typeface="Mangal" panose="02040503050203030202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7729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679414" y="794629"/>
            <a:ext cx="9305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i="1" dirty="0">
                <a:solidFill>
                  <a:prstClr val="black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Open Source Data</a:t>
            </a:r>
            <a:endParaRPr kumimoji="0" lang="en-GB" sz="4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gal" panose="02040503050203030202" pitchFamily="18" charset="0"/>
              <a:ea typeface="+mn-ea"/>
              <a:cs typeface="Mangal" panose="02040503050203030202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D8BC4-1347-446B-8B46-A5F747A53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718" y="605850"/>
            <a:ext cx="829290" cy="8292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32E7B5-EF8F-4CFE-8D8A-198D1D67FE9C}"/>
              </a:ext>
            </a:extLst>
          </p:cNvPr>
          <p:cNvSpPr txBox="1"/>
          <p:nvPr/>
        </p:nvSpPr>
        <p:spPr>
          <a:xfrm>
            <a:off x="530002" y="5920661"/>
            <a:ext cx="1072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  <a:cs typeface="Mangal" panose="02040503050203030202" pitchFamily="18" charset="0"/>
              </a:rPr>
              <a:t>*For more detail, refer to the list on GitHub – With even more options!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95A4CB-7B18-4E02-9478-4475C0DB69A4}"/>
              </a:ext>
            </a:extLst>
          </p:cNvPr>
          <p:cNvSpPr/>
          <p:nvPr/>
        </p:nvSpPr>
        <p:spPr>
          <a:xfrm>
            <a:off x="1037815" y="2032663"/>
            <a:ext cx="1862459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Police.co.uk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394A3B-6DA2-4253-9A8A-3260F05604E4}"/>
              </a:ext>
            </a:extLst>
          </p:cNvPr>
          <p:cNvSpPr/>
          <p:nvPr/>
        </p:nvSpPr>
        <p:spPr>
          <a:xfrm>
            <a:off x="1655830" y="3487118"/>
            <a:ext cx="1862459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Met Office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5FADE4-BBF6-451D-9D9E-661F0F3D1600}"/>
              </a:ext>
            </a:extLst>
          </p:cNvPr>
          <p:cNvSpPr/>
          <p:nvPr/>
        </p:nvSpPr>
        <p:spPr>
          <a:xfrm>
            <a:off x="4303663" y="3264746"/>
            <a:ext cx="1862459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Open Data NI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039C0E-B483-4AB6-BE79-E48F00D5195E}"/>
              </a:ext>
            </a:extLst>
          </p:cNvPr>
          <p:cNvSpPr/>
          <p:nvPr/>
        </p:nvSpPr>
        <p:spPr>
          <a:xfrm>
            <a:off x="5537822" y="4522646"/>
            <a:ext cx="1862459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Kaggle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89076F2-27ED-47C6-ADF9-68AF281AF0B3}"/>
              </a:ext>
            </a:extLst>
          </p:cNvPr>
          <p:cNvSpPr/>
          <p:nvPr/>
        </p:nvSpPr>
        <p:spPr>
          <a:xfrm>
            <a:off x="7093863" y="3281601"/>
            <a:ext cx="1862459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OSNI Spatial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035F15-5ED0-40E7-9ED0-55EFC2051287}"/>
              </a:ext>
            </a:extLst>
          </p:cNvPr>
          <p:cNvSpPr/>
          <p:nvPr/>
        </p:nvSpPr>
        <p:spPr>
          <a:xfrm>
            <a:off x="8528817" y="4686327"/>
            <a:ext cx="1862459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Air Quality NI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5A769A9-DE3E-4B1B-883B-3FFBE39D3271}"/>
              </a:ext>
            </a:extLst>
          </p:cNvPr>
          <p:cNvSpPr/>
          <p:nvPr/>
        </p:nvSpPr>
        <p:spPr>
          <a:xfrm>
            <a:off x="2199981" y="4941574"/>
            <a:ext cx="2293482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Belfast City Council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85E4BAD-AEFD-4F7F-A0C4-E02CA6E20E39}"/>
              </a:ext>
            </a:extLst>
          </p:cNvPr>
          <p:cNvSpPr/>
          <p:nvPr/>
        </p:nvSpPr>
        <p:spPr>
          <a:xfrm>
            <a:off x="7687133" y="1981527"/>
            <a:ext cx="1862459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Police.co.uk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C8CD57-9CFD-4913-895F-E171ABB74E3D}"/>
              </a:ext>
            </a:extLst>
          </p:cNvPr>
          <p:cNvSpPr/>
          <p:nvPr/>
        </p:nvSpPr>
        <p:spPr>
          <a:xfrm>
            <a:off x="4303663" y="1981527"/>
            <a:ext cx="1862459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NINAS NISRA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5763970-DC2F-470B-AF71-70A8A5B5EE0A}"/>
              </a:ext>
            </a:extLst>
          </p:cNvPr>
          <p:cNvSpPr/>
          <p:nvPr/>
        </p:nvSpPr>
        <p:spPr>
          <a:xfrm>
            <a:off x="9549592" y="2823433"/>
            <a:ext cx="1862459" cy="51049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</a:rPr>
              <a:t>Derry Council</a:t>
            </a:r>
          </a:p>
        </p:txBody>
      </p:sp>
    </p:spTree>
    <p:extLst>
      <p:ext uri="{BB962C8B-B14F-4D97-AF65-F5344CB8AC3E}">
        <p14:creationId xmlns:p14="http://schemas.microsoft.com/office/powerpoint/2010/main" val="190146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891152" y="831974"/>
            <a:ext cx="9305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i="1" dirty="0">
                <a:solidFill>
                  <a:prstClr val="black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Prizes</a:t>
            </a:r>
            <a:endParaRPr kumimoji="0" lang="en-GB" sz="4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gal" panose="02040503050203030202" pitchFamily="18" charset="0"/>
              <a:ea typeface="+mn-ea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78D9C-F546-410F-98FA-DF839B9DD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62" y="581773"/>
            <a:ext cx="1269841" cy="1269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2DC8AE-04E2-4512-BEFF-DDDD50E38539}"/>
              </a:ext>
            </a:extLst>
          </p:cNvPr>
          <p:cNvSpPr txBox="1"/>
          <p:nvPr/>
        </p:nvSpPr>
        <p:spPr>
          <a:xfrm>
            <a:off x="1031183" y="2387226"/>
            <a:ext cx="10487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2800" b="1" u="sng" dirty="0">
                <a:latin typeface="+mj-lt"/>
                <a:cs typeface="Mangal" panose="02040503050203030202" pitchFamily="18" charset="0"/>
              </a:rPr>
              <a:t>FIRST PRIZE 		SECOND PRIZE 	THIRD PRIZE		SPOT PRIZES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4A102-5DDC-493E-8C29-1329F57CA95B}"/>
              </a:ext>
            </a:extLst>
          </p:cNvPr>
          <p:cNvSpPr txBox="1"/>
          <p:nvPr/>
        </p:nvSpPr>
        <p:spPr>
          <a:xfrm>
            <a:off x="228141" y="3696257"/>
            <a:ext cx="3352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+mj-lt"/>
                <a:cs typeface="Mangal" panose="02040503050203030202" pitchFamily="18" charset="0"/>
              </a:rPr>
              <a:t>£XXX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46421-D839-4191-9494-8EA1DC877347}"/>
              </a:ext>
            </a:extLst>
          </p:cNvPr>
          <p:cNvSpPr txBox="1"/>
          <p:nvPr/>
        </p:nvSpPr>
        <p:spPr>
          <a:xfrm>
            <a:off x="3054585" y="3696257"/>
            <a:ext cx="3352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+mj-lt"/>
                <a:cs typeface="Mangal" panose="02040503050203030202" pitchFamily="18" charset="0"/>
              </a:rPr>
              <a:t>£XXX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79B54-1B00-4D9B-B74D-419A727CDDFC}"/>
              </a:ext>
            </a:extLst>
          </p:cNvPr>
          <p:cNvSpPr txBox="1"/>
          <p:nvPr/>
        </p:nvSpPr>
        <p:spPr>
          <a:xfrm>
            <a:off x="5724244" y="3696257"/>
            <a:ext cx="3352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+mj-lt"/>
                <a:cs typeface="Mangal" panose="02040503050203030202" pitchFamily="18" charset="0"/>
              </a:rPr>
              <a:t>£XXX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783C6-33B5-4F06-B11B-D430AAFC3C43}"/>
              </a:ext>
            </a:extLst>
          </p:cNvPr>
          <p:cNvSpPr txBox="1"/>
          <p:nvPr/>
        </p:nvSpPr>
        <p:spPr>
          <a:xfrm>
            <a:off x="8410315" y="3092115"/>
            <a:ext cx="335262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latin typeface="+mj-lt"/>
                <a:cs typeface="Mangal" panose="02040503050203030202" pitchFamily="18" charset="0"/>
              </a:rPr>
              <a:t>Nintendo Switch x 2</a:t>
            </a:r>
          </a:p>
          <a:p>
            <a:pPr algn="ctr">
              <a:lnSpc>
                <a:spcPct val="150000"/>
              </a:lnSpc>
            </a:pPr>
            <a:r>
              <a:rPr lang="en-GB" sz="2800" b="1" dirty="0">
                <a:latin typeface="+mj-lt"/>
                <a:cs typeface="Mangal" panose="02040503050203030202" pitchFamily="18" charset="0"/>
              </a:rPr>
              <a:t>Bose Headphones</a:t>
            </a:r>
          </a:p>
          <a:p>
            <a:pPr algn="ctr">
              <a:lnSpc>
                <a:spcPct val="150000"/>
              </a:lnSpc>
            </a:pPr>
            <a:r>
              <a:rPr lang="en-GB" sz="2800" b="1" dirty="0">
                <a:latin typeface="+mj-lt"/>
                <a:cs typeface="Mangal" panose="02040503050203030202" pitchFamily="18" charset="0"/>
              </a:rPr>
              <a:t>3D Printer</a:t>
            </a:r>
          </a:p>
          <a:p>
            <a:pPr algn="ctr">
              <a:lnSpc>
                <a:spcPct val="150000"/>
              </a:lnSpc>
            </a:pPr>
            <a:r>
              <a:rPr lang="en-GB" sz="2800" b="1" dirty="0">
                <a:latin typeface="+mj-lt"/>
                <a:cs typeface="Mangal" panose="02040503050203030202" pitchFamily="18" charset="0"/>
              </a:rPr>
              <a:t>Oculus Headset </a:t>
            </a:r>
          </a:p>
          <a:p>
            <a:pPr algn="ctr">
              <a:lnSpc>
                <a:spcPct val="150000"/>
              </a:lnSpc>
            </a:pPr>
            <a:r>
              <a:rPr lang="en-GB" sz="2800" b="1" dirty="0">
                <a:latin typeface="+mj-lt"/>
                <a:cs typeface="Mangal" panose="02040503050203030202" pitchFamily="18" charset="0"/>
              </a:rPr>
              <a:t>Amazon Vouchers</a:t>
            </a:r>
          </a:p>
        </p:txBody>
      </p:sp>
    </p:spTree>
    <p:extLst>
      <p:ext uri="{BB962C8B-B14F-4D97-AF65-F5344CB8AC3E}">
        <p14:creationId xmlns:p14="http://schemas.microsoft.com/office/powerpoint/2010/main" val="319316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921889" y="831974"/>
            <a:ext cx="9305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i="1" dirty="0">
                <a:solidFill>
                  <a:prstClr val="black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Team Formation</a:t>
            </a:r>
            <a:endParaRPr kumimoji="0" lang="en-GB" sz="4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ngal" panose="02040503050203030202" pitchFamily="18" charset="0"/>
              <a:ea typeface="+mn-ea"/>
              <a:cs typeface="Mangal" panose="02040503050203030202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7A5B7-ADBC-4F7D-A024-406634CB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97" y="633813"/>
            <a:ext cx="967602" cy="967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16DDE-47E7-4FCA-B58C-65D21263F6DB}"/>
              </a:ext>
            </a:extLst>
          </p:cNvPr>
          <p:cNvSpPr txBox="1"/>
          <p:nvPr/>
        </p:nvSpPr>
        <p:spPr>
          <a:xfrm>
            <a:off x="904011" y="1949823"/>
            <a:ext cx="107296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If you don’t have a team yet, or want to seek out a new team member with a specefic set of skills – </a:t>
            </a:r>
            <a:r>
              <a:rPr lang="en-GB" sz="2400" b="1" dirty="0">
                <a:latin typeface="+mj-lt"/>
                <a:cs typeface="Mangal" panose="02040503050203030202" pitchFamily="18" charset="0"/>
              </a:rPr>
              <a:t>no fear, we have you covered</a:t>
            </a:r>
            <a:r>
              <a:rPr lang="en-GB" sz="2400" dirty="0">
                <a:latin typeface="+mj-lt"/>
                <a:cs typeface="Mangal" panose="02040503050203030202" pitchFamily="18" charset="0"/>
              </a:rPr>
              <a:t>.</a:t>
            </a:r>
          </a:p>
          <a:p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Jake Young, alongside our wider mentors will help match you with a team.</a:t>
            </a:r>
          </a:p>
          <a:p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  <a:cs typeface="Mangal" panose="02040503050203030202" pitchFamily="18" charset="0"/>
              </a:rPr>
              <a:t>Side note: </a:t>
            </a:r>
            <a:r>
              <a:rPr lang="en-GB" sz="2400" dirty="0">
                <a:latin typeface="+mj-lt"/>
                <a:cs typeface="Mangal" panose="02040503050203030202" pitchFamily="18" charset="0"/>
              </a:rPr>
              <a:t>We encourage you all to use the mentors knowledge and work together if possible – its not all about winning ;)</a:t>
            </a:r>
          </a:p>
        </p:txBody>
      </p:sp>
    </p:spTree>
    <p:extLst>
      <p:ext uri="{BB962C8B-B14F-4D97-AF65-F5344CB8AC3E}">
        <p14:creationId xmlns:p14="http://schemas.microsoft.com/office/powerpoint/2010/main" val="13292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499265" y="1938476"/>
            <a:ext cx="58861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gal" panose="02040503050203030202" pitchFamily="18" charset="0"/>
                <a:ea typeface="+mn-ea"/>
                <a:cs typeface="Mangal" panose="02040503050203030202" pitchFamily="18" charset="0"/>
              </a:rPr>
              <a:t>Diamond Sponsor Keynote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9F75C1-F1B2-4F80-9357-E1BB8B2AFEF6}"/>
              </a:ext>
            </a:extLst>
          </p:cNvPr>
          <p:cNvCxnSpPr/>
          <p:nvPr/>
        </p:nvCxnSpPr>
        <p:spPr>
          <a:xfrm>
            <a:off x="6087794" y="1198709"/>
            <a:ext cx="8206" cy="45105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35C8B59-5201-4A5E-9AC5-AE9E2EC8A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81" y="1071013"/>
            <a:ext cx="4715973" cy="471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3FEF8B-573D-4EB0-8EF6-7A3E027CE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78542"/>
              </p:ext>
            </p:extLst>
          </p:nvPr>
        </p:nvGraphicFramePr>
        <p:xfrm>
          <a:off x="1378857" y="1403805"/>
          <a:ext cx="9309634" cy="468195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54817">
                  <a:extLst>
                    <a:ext uri="{9D8B030D-6E8A-4147-A177-3AD203B41FA5}">
                      <a16:colId xmlns:a16="http://schemas.microsoft.com/office/drawing/2014/main" val="1620393464"/>
                    </a:ext>
                  </a:extLst>
                </a:gridCol>
                <a:gridCol w="4654817">
                  <a:extLst>
                    <a:ext uri="{9D8B030D-6E8A-4147-A177-3AD203B41FA5}">
                      <a16:colId xmlns:a16="http://schemas.microsoft.com/office/drawing/2014/main" val="221520236"/>
                    </a:ext>
                  </a:extLst>
                </a:gridCol>
              </a:tblGrid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ESTIMATED TIME SLOT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20325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Welcome / Kick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35465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Hackathon Begins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11.30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999228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Workshop: Intro to Data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12.15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57031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Lunch – First Floor Breakout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13.30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144691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Workshop 2: XP Innovates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15.30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810068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Workshop 3: CV Clinic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16.15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240061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Restart – Day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88510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Judging Begins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12.30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948678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14.30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793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C14286-8DFC-4CF7-BCDA-B4FAF7CDF2D1}"/>
              </a:ext>
            </a:extLst>
          </p:cNvPr>
          <p:cNvSpPr txBox="1"/>
          <p:nvPr/>
        </p:nvSpPr>
        <p:spPr>
          <a:xfrm>
            <a:off x="445477" y="702535"/>
            <a:ext cx="98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gal" panose="02040503050203030202" pitchFamily="18" charset="0"/>
                <a:ea typeface="+mn-ea"/>
                <a:cs typeface="Mangal" panose="02040503050203030202" pitchFamily="18" charset="0"/>
              </a:rPr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5C4E9-3443-4B8F-88B4-E255602F1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0" y="499140"/>
            <a:ext cx="849726" cy="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DE2D55-DEA3-4032-8B5B-D48618F6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" y="2339"/>
            <a:ext cx="12186024" cy="68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51D67-F8BE-4D54-A2DA-D538DF4F1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57" y="690097"/>
            <a:ext cx="7306961" cy="3653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445477" y="4681676"/>
            <a:ext cx="93053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i="1" dirty="0">
                <a:latin typeface="Mangal" panose="02040503050203030202" pitchFamily="18" charset="0"/>
                <a:cs typeface="Mangal" panose="02040503050203030202" pitchFamily="18" charset="0"/>
              </a:rPr>
              <a:t>Welcome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AE52F-3A92-4A6B-856F-9E75C0A23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63" y="4519831"/>
            <a:ext cx="1269841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51D67-F8BE-4D54-A2DA-D538DF4F1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172" y="4977512"/>
            <a:ext cx="2535454" cy="1267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722299" y="723461"/>
            <a:ext cx="9305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i="1" dirty="0">
                <a:latin typeface="Mangal" panose="02040503050203030202" pitchFamily="18" charset="0"/>
                <a:cs typeface="Mangal" panose="02040503050203030202" pitchFamily="18" charset="0"/>
              </a:rPr>
              <a:t>Hackathon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4CEDA-5561-4D0F-8646-24545E1E342A}"/>
              </a:ext>
            </a:extLst>
          </p:cNvPr>
          <p:cNvSpPr txBox="1"/>
          <p:nvPr/>
        </p:nvSpPr>
        <p:spPr>
          <a:xfrm>
            <a:off x="904011" y="1949823"/>
            <a:ext cx="107296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Apply the technology of AI towards scenarios that yeild a wider </a:t>
            </a:r>
            <a:r>
              <a:rPr lang="en-GB" sz="2400" b="1" dirty="0">
                <a:latin typeface="+mj-lt"/>
                <a:cs typeface="Mangal" panose="02040503050203030202" pitchFamily="18" charset="0"/>
              </a:rPr>
              <a:t>public good</a:t>
            </a:r>
            <a:r>
              <a:rPr lang="en-GB" sz="2400" dirty="0">
                <a:latin typeface="+mj-lt"/>
                <a:cs typeface="Mangal" panose="02040503050203030202" pitchFamily="18" charset="0"/>
              </a:rPr>
              <a:t>, particularly for Northern Ireland.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Provide a cohesive environment for </a:t>
            </a:r>
            <a:r>
              <a:rPr lang="en-GB" sz="2400" b="1" dirty="0">
                <a:latin typeface="+mj-lt"/>
                <a:cs typeface="Mangal" panose="02040503050203030202" pitchFamily="18" charset="0"/>
              </a:rPr>
              <a:t>learning to build AI capability with the NI technology eco-system</a:t>
            </a:r>
            <a:r>
              <a:rPr lang="en-GB" sz="2400" dirty="0">
                <a:latin typeface="+mj-lt"/>
                <a:cs typeface="Mangal" panose="02040503050203030202" pitchFamily="18" charset="0"/>
              </a:rPr>
              <a:t>, help the country become seen as a local hub for AI in the United Kingdom.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Build connections with other attendees, create compelling solutions &amp; </a:t>
            </a:r>
            <a:r>
              <a:rPr lang="en-GB" sz="2400" b="1" dirty="0">
                <a:latin typeface="+mj-lt"/>
                <a:cs typeface="Mangal" panose="02040503050203030202" pitchFamily="18" charset="0"/>
              </a:rPr>
              <a:t>have fun</a:t>
            </a:r>
            <a:r>
              <a:rPr lang="en-GB" sz="2400" dirty="0">
                <a:latin typeface="+mj-lt"/>
                <a:cs typeface="Mangal" panose="02040503050203030202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E7E9A-36FF-4506-A84D-875E2377B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86" y="517699"/>
            <a:ext cx="1036759" cy="10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2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699247" y="854640"/>
            <a:ext cx="9841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i="1" dirty="0">
                <a:latin typeface="Mangal" panose="02040503050203030202" pitchFamily="18" charset="0"/>
                <a:cs typeface="Mangal" panose="02040503050203030202" pitchFamily="18" charset="0"/>
              </a:rPr>
              <a:t>One Hackathon, Two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DC7A2-DD5E-4C2B-B30D-CE602CF98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17" y="2125622"/>
            <a:ext cx="3612777" cy="1303378"/>
          </a:xfrm>
          <a:prstGeom prst="rect">
            <a:avLst/>
          </a:prstGeom>
        </p:spPr>
      </p:pic>
      <p:pic>
        <p:nvPicPr>
          <p:cNvPr id="1026" name="Picture 2" descr="Image result for university of ulster logo">
            <a:hlinkClick r:id="rId5"/>
            <a:extLst>
              <a:ext uri="{FF2B5EF4-FFF2-40B4-BE49-F238E27FC236}">
                <a16:creationId xmlns:a16="http://schemas.microsoft.com/office/drawing/2014/main" id="{FFBB731D-D9E2-44B6-9932-226923F9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89" y="4121331"/>
            <a:ext cx="2923571" cy="161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B1B7A3-0701-4290-AC6E-B1B1FD162992}"/>
              </a:ext>
            </a:extLst>
          </p:cNvPr>
          <p:cNvSpPr txBox="1"/>
          <p:nvPr/>
        </p:nvSpPr>
        <p:spPr>
          <a:xfrm>
            <a:off x="5975797" y="2258884"/>
            <a:ext cx="54119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+mj-lt"/>
                <a:cs typeface="Mangal" panose="02040503050203030202" pitchFamily="18" charset="0"/>
              </a:rPr>
              <a:t>200+ People</a:t>
            </a:r>
          </a:p>
          <a:p>
            <a:pPr algn="ctr"/>
            <a:endParaRPr lang="en-GB" sz="4000" b="1" dirty="0">
              <a:latin typeface="+mj-lt"/>
              <a:cs typeface="Mangal" panose="02040503050203030202" pitchFamily="18" charset="0"/>
            </a:endParaRPr>
          </a:p>
          <a:p>
            <a:pPr algn="ctr"/>
            <a:r>
              <a:rPr lang="en-GB" sz="4000" b="1" dirty="0">
                <a:latin typeface="+mj-lt"/>
                <a:cs typeface="Mangal" panose="02040503050203030202" pitchFamily="18" charset="0"/>
              </a:rPr>
              <a:t>4 Workshops</a:t>
            </a:r>
          </a:p>
          <a:p>
            <a:pPr algn="ctr"/>
            <a:endParaRPr lang="en-GB" sz="4000" b="1" dirty="0">
              <a:latin typeface="+mj-lt"/>
              <a:cs typeface="Mangal" panose="02040503050203030202" pitchFamily="18" charset="0"/>
            </a:endParaRPr>
          </a:p>
          <a:p>
            <a:pPr algn="ctr"/>
            <a:r>
              <a:rPr lang="en-GB" sz="4000" b="1" dirty="0">
                <a:latin typeface="+mj-lt"/>
                <a:cs typeface="Mangal" panose="02040503050203030202" pitchFamily="18" charset="0"/>
              </a:rPr>
              <a:t>‘Always On’ Live Stream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B501E-E3C8-47A6-B9A0-C02FA1675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383" y="557732"/>
            <a:ext cx="1006023" cy="100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7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F656-6E0E-4258-BAAC-D4531627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ussell Kane Intro 2019">
            <a:hlinkClick r:id="" action="ppaction://media"/>
            <a:extLst>
              <a:ext uri="{FF2B5EF4-FFF2-40B4-BE49-F238E27FC236}">
                <a16:creationId xmlns:a16="http://schemas.microsoft.com/office/drawing/2014/main" id="{4FCCD506-09BB-4191-A3AC-9F03F22BA1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225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3FEF8B-573D-4EB0-8EF6-7A3E027CE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65814"/>
              </p:ext>
            </p:extLst>
          </p:nvPr>
        </p:nvGraphicFramePr>
        <p:xfrm>
          <a:off x="1378857" y="1403805"/>
          <a:ext cx="9309634" cy="468195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654817">
                  <a:extLst>
                    <a:ext uri="{9D8B030D-6E8A-4147-A177-3AD203B41FA5}">
                      <a16:colId xmlns:a16="http://schemas.microsoft.com/office/drawing/2014/main" val="1620393464"/>
                    </a:ext>
                  </a:extLst>
                </a:gridCol>
                <a:gridCol w="4654817">
                  <a:extLst>
                    <a:ext uri="{9D8B030D-6E8A-4147-A177-3AD203B41FA5}">
                      <a16:colId xmlns:a16="http://schemas.microsoft.com/office/drawing/2014/main" val="221520236"/>
                    </a:ext>
                  </a:extLst>
                </a:gridCol>
              </a:tblGrid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ESTIMATED TIME SLOT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20325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Welcome / Kick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35465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Hackathon Begins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11.30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999228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Workshop: Intro to Data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12.15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57031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Lunch – First Floor Breakout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13.30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144691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Workshop 2: XP Innovates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15.30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810068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Workshop 3: CV Clinic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16.15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240061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Restart – Day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88510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Judging Begins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12.30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948678"/>
                  </a:ext>
                </a:extLst>
              </a:tr>
              <a:tr h="46819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14.30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793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C14286-8DFC-4CF7-BCDA-B4FAF7CDF2D1}"/>
              </a:ext>
            </a:extLst>
          </p:cNvPr>
          <p:cNvSpPr txBox="1"/>
          <p:nvPr/>
        </p:nvSpPr>
        <p:spPr>
          <a:xfrm>
            <a:off x="445477" y="702535"/>
            <a:ext cx="98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i="1" dirty="0">
                <a:latin typeface="Mangal" panose="02040503050203030202" pitchFamily="18" charset="0"/>
                <a:cs typeface="Mangal" panose="02040503050203030202" pitchFamily="18" charset="0"/>
              </a:rPr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5C4E9-3443-4B8F-88B4-E255602F1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0" y="499140"/>
            <a:ext cx="849726" cy="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14286-8DFC-4CF7-BCDA-B4FAF7CDF2D1}"/>
              </a:ext>
            </a:extLst>
          </p:cNvPr>
          <p:cNvSpPr txBox="1"/>
          <p:nvPr/>
        </p:nvSpPr>
        <p:spPr>
          <a:xfrm>
            <a:off x="214956" y="694851"/>
            <a:ext cx="98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latin typeface="Mangal" panose="02040503050203030202" pitchFamily="18" charset="0"/>
                <a:cs typeface="Mangal" panose="02040503050203030202" pitchFamily="18" charset="0"/>
              </a:rPr>
              <a:t>The AI:NI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94E20-0090-48BA-A990-5FF2887B1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547" y="585886"/>
            <a:ext cx="852079" cy="852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6A39D2-89A7-41B3-8D82-C25881BE6C50}"/>
              </a:ext>
            </a:extLst>
          </p:cNvPr>
          <p:cNvSpPr txBox="1"/>
          <p:nvPr/>
        </p:nvSpPr>
        <p:spPr>
          <a:xfrm>
            <a:off x="301200" y="1634811"/>
            <a:ext cx="54119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Gillian </a:t>
            </a:r>
            <a:r>
              <a:rPr lang="en-GB" sz="2400" dirty="0" err="1">
                <a:latin typeface="+mj-lt"/>
                <a:cs typeface="Mangal" panose="02040503050203030202" pitchFamily="18" charset="0"/>
              </a:rPr>
              <a:t>Colan</a:t>
            </a:r>
            <a:r>
              <a:rPr lang="en-GB" sz="2400" dirty="0">
                <a:latin typeface="+mj-lt"/>
                <a:cs typeface="Mangal" panose="02040503050203030202" pitchFamily="18" charset="0"/>
              </a:rPr>
              <a:t> O’Leary</a:t>
            </a:r>
          </a:p>
          <a:p>
            <a:pPr algn="ctr">
              <a:spcAft>
                <a:spcPts val="300"/>
              </a:spcAft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algn="ctr">
              <a:spcAft>
                <a:spcPts val="300"/>
              </a:spcAft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Austin Tanney</a:t>
            </a:r>
          </a:p>
          <a:p>
            <a:pPr algn="ctr">
              <a:spcAft>
                <a:spcPts val="300"/>
              </a:spcAft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algn="ctr">
              <a:spcAft>
                <a:spcPts val="300"/>
              </a:spcAft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Jake Young</a:t>
            </a:r>
          </a:p>
          <a:p>
            <a:pPr algn="ctr">
              <a:spcAft>
                <a:spcPts val="300"/>
              </a:spcAft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algn="ctr">
              <a:spcAft>
                <a:spcPts val="300"/>
              </a:spcAft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Chloe Thompson</a:t>
            </a:r>
          </a:p>
          <a:p>
            <a:pPr algn="ctr">
              <a:spcAft>
                <a:spcPts val="300"/>
              </a:spcAft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algn="ctr">
              <a:spcAft>
                <a:spcPts val="300"/>
              </a:spcAft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Gary Doherty</a:t>
            </a:r>
          </a:p>
          <a:p>
            <a:pPr algn="ctr">
              <a:spcAft>
                <a:spcPts val="300"/>
              </a:spcAft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algn="ctr">
              <a:spcAft>
                <a:spcPts val="300"/>
              </a:spcAft>
            </a:pPr>
            <a:r>
              <a:rPr lang="en-GB" sz="2400" dirty="0">
                <a:latin typeface="+mj-lt"/>
                <a:cs typeface="Mangal" panose="02040503050203030202" pitchFamily="18" charset="0"/>
              </a:rPr>
              <a:t>Peter Devine</a:t>
            </a:r>
          </a:p>
          <a:p>
            <a:pPr algn="ctr">
              <a:spcAft>
                <a:spcPts val="300"/>
              </a:spcAft>
            </a:pPr>
            <a:endParaRPr lang="en-GB" sz="2400" dirty="0">
              <a:latin typeface="+mj-lt"/>
              <a:cs typeface="Mangal" panose="02040503050203030202" pitchFamily="18" charset="0"/>
            </a:endParaRPr>
          </a:p>
          <a:p>
            <a:pPr algn="ctr">
              <a:spcAft>
                <a:spcPts val="300"/>
              </a:spcAft>
            </a:pPr>
            <a:endParaRPr lang="en-GB" sz="2400" dirty="0">
              <a:latin typeface="+mj-lt"/>
              <a:cs typeface="Mangal" panose="02040503050203030202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C2FEE-FD89-4FCA-8805-7CA294492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76" y="1437965"/>
            <a:ext cx="735473" cy="735473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3F4ADB-6A05-46EC-9680-A944BA71A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63" y="2218411"/>
            <a:ext cx="735474" cy="73547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8A69D-9E1E-4A2A-9B14-3B04F9960B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4" t="11629" r="28654" b="36943"/>
          <a:stretch/>
        </p:blipFill>
        <p:spPr>
          <a:xfrm>
            <a:off x="4455664" y="2998858"/>
            <a:ext cx="735473" cy="765492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C6BBE-0783-4917-91BA-B567A0C0A9E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027" r="46235" b="25244"/>
          <a:stretch/>
        </p:blipFill>
        <p:spPr>
          <a:xfrm>
            <a:off x="4448226" y="3830452"/>
            <a:ext cx="735474" cy="748675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ADBCE2-5A05-4C03-81C1-1DCC4A249D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8" t="1232" r="12323" b="21792"/>
          <a:stretch/>
        </p:blipFill>
        <p:spPr>
          <a:xfrm>
            <a:off x="4435614" y="4667286"/>
            <a:ext cx="808276" cy="788408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50D355-8FAE-45DD-8309-E913AAD216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25" y="5516440"/>
            <a:ext cx="808276" cy="808276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2D97E-E388-45A8-9C6A-252B83563C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25" y="1603686"/>
            <a:ext cx="1658161" cy="1658161"/>
          </a:xfrm>
          <a:prstGeom prst="rect">
            <a:avLst/>
          </a:prstGeom>
        </p:spPr>
      </p:pic>
      <p:pic>
        <p:nvPicPr>
          <p:cNvPr id="1026" name="Picture 2" descr="Image result for intel logo">
            <a:hlinkClick r:id="rId12"/>
            <a:extLst>
              <a:ext uri="{FF2B5EF4-FFF2-40B4-BE49-F238E27FC236}">
                <a16:creationId xmlns:a16="http://schemas.microsoft.com/office/drawing/2014/main" id="{F770C437-9C28-4757-B12C-B32A935E1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735" y="1437965"/>
            <a:ext cx="1345642" cy="8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209399-A2BC-47BA-BD27-A017257C75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31" y="3875563"/>
            <a:ext cx="969827" cy="969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727B2-98D3-4D7B-BFE6-D2F9E85B86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80" y="3141466"/>
            <a:ext cx="1053710" cy="1053710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BE5515-20D4-4FD0-A465-3B6A771754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922" y="4287787"/>
            <a:ext cx="1132248" cy="1132248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CB2A8F-080A-4152-9E56-86EC5950FD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31" y="5401167"/>
            <a:ext cx="2653856" cy="61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9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DE2D55-DEA3-4032-8B5B-D48618F6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554"/>
            <a:ext cx="12192000" cy="68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8BD6D-1B4D-4898-8A1F-8EDE5443E9DC}"/>
              </a:ext>
            </a:extLst>
          </p:cNvPr>
          <p:cNvSpPr/>
          <p:nvPr/>
        </p:nvSpPr>
        <p:spPr>
          <a:xfrm>
            <a:off x="429065" y="414997"/>
            <a:ext cx="11317458" cy="60139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68C25-ECB2-4ACF-AE1B-659DB6E10CCB}"/>
              </a:ext>
            </a:extLst>
          </p:cNvPr>
          <p:cNvSpPr txBox="1"/>
          <p:nvPr/>
        </p:nvSpPr>
        <p:spPr>
          <a:xfrm>
            <a:off x="530002" y="816606"/>
            <a:ext cx="9305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gal" panose="02040503050203030202" pitchFamily="18" charset="0"/>
                <a:ea typeface="+mn-ea"/>
                <a:cs typeface="Mangal" panose="02040503050203030202" pitchFamily="18" charset="0"/>
              </a:rPr>
              <a:t>Important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44BAC-697D-4D40-8484-DFE964920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79" y="816606"/>
            <a:ext cx="769441" cy="769441"/>
          </a:xfrm>
          <a:prstGeom prst="rect">
            <a:avLst/>
          </a:prstGeom>
        </p:spPr>
      </p:pic>
      <p:pic>
        <p:nvPicPr>
          <p:cNvPr id="4098" name="Picture 2" descr="Image result for slack logo">
            <a:hlinkClick r:id="rId5"/>
            <a:extLst>
              <a:ext uri="{FF2B5EF4-FFF2-40B4-BE49-F238E27FC236}">
                <a16:creationId xmlns:a16="http://schemas.microsoft.com/office/drawing/2014/main" id="{7D589CA2-9E6A-4222-A5B0-9E772FB8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05" y="2634221"/>
            <a:ext cx="3739990" cy="93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3CC8CC-C3D3-4A00-BD09-731083BE2A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713" y="1995644"/>
            <a:ext cx="2212149" cy="2212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EB2F6-3D25-4056-995F-01DCCF0BE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32" y="4379037"/>
            <a:ext cx="1501811" cy="15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3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551</Words>
  <Application>Microsoft Macintosh PowerPoint</Application>
  <PresentationFormat>Widescreen</PresentationFormat>
  <Paragraphs>153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Mangal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Placeholder slide  From event brite</dc:title>
  <dc:creator>Jordan McDonald</dc:creator>
  <cp:lastModifiedBy>Chloe Thompson</cp:lastModifiedBy>
  <cp:revision>126</cp:revision>
  <dcterms:created xsi:type="dcterms:W3CDTF">2019-04-07T09:22:17Z</dcterms:created>
  <dcterms:modified xsi:type="dcterms:W3CDTF">2019-04-10T19:30:50Z</dcterms:modified>
</cp:coreProperties>
</file>